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77" r:id="rId2"/>
    <p:sldId id="256" r:id="rId3"/>
    <p:sldId id="257" r:id="rId4"/>
    <p:sldId id="258" r:id="rId5"/>
    <p:sldId id="259" r:id="rId6"/>
    <p:sldId id="260" r:id="rId7"/>
    <p:sldId id="261" r:id="rId8"/>
    <p:sldId id="262" r:id="rId9"/>
    <p:sldId id="263" r:id="rId10"/>
    <p:sldId id="278"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7D5F7"/>
    <a:srgbClr val="0BDFCB"/>
    <a:srgbClr val="FFFF66"/>
    <a:srgbClr val="D9F5FF"/>
    <a:srgbClr val="BAE18F"/>
    <a:srgbClr val="67F5A0"/>
    <a:srgbClr val="75DBFF"/>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51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91580C0-EFF9-48FF-83AD-A678AB7E8502}" type="datetimeFigureOut">
              <a:rPr lang="en-US" smtClean="0"/>
              <a:pPr/>
              <a:t>10/7/2014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6323AF47-5CCB-4486-8A74-1BF971137132}"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1580C0-EFF9-48FF-83AD-A678AB7E8502}" type="datetimeFigureOut">
              <a:rPr lang="en-US" smtClean="0"/>
              <a:pPr/>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23AF47-5CCB-4486-8A74-1BF9711371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1580C0-EFF9-48FF-83AD-A678AB7E8502}" type="datetimeFigureOut">
              <a:rPr lang="en-US" smtClean="0"/>
              <a:pPr/>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23AF47-5CCB-4486-8A74-1BF9711371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91580C0-EFF9-48FF-83AD-A678AB7E8502}" type="datetimeFigureOut">
              <a:rPr lang="en-US" smtClean="0"/>
              <a:pPr/>
              <a:t>10/7/2014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23AF47-5CCB-4486-8A74-1BF971137132}"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91580C0-EFF9-48FF-83AD-A678AB7E8502}" type="datetimeFigureOut">
              <a:rPr lang="en-US" smtClean="0"/>
              <a:pPr/>
              <a:t>10/7/2014</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6323AF47-5CCB-4486-8A74-1BF97113713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91580C0-EFF9-48FF-83AD-A678AB7E8502}" type="datetimeFigureOut">
              <a:rPr lang="en-US" smtClean="0"/>
              <a:pPr/>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23AF47-5CCB-4486-8A74-1BF971137132}"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91580C0-EFF9-48FF-83AD-A678AB7E8502}" type="datetimeFigureOut">
              <a:rPr lang="en-US" smtClean="0"/>
              <a:pPr/>
              <a:t>10/7/2014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23AF47-5CCB-4486-8A74-1BF971137132}"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91580C0-EFF9-48FF-83AD-A678AB7E8502}" type="datetimeFigureOut">
              <a:rPr lang="en-US" smtClean="0"/>
              <a:pPr/>
              <a:t>10/7/2014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23AF47-5CCB-4486-8A74-1BF9711371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1580C0-EFF9-48FF-83AD-A678AB7E8502}" type="datetimeFigureOut">
              <a:rPr lang="en-US" smtClean="0"/>
              <a:pPr/>
              <a:t>10/7/2014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23AF47-5CCB-4486-8A74-1BF9711371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91580C0-EFF9-48FF-83AD-A678AB7E8502}" type="datetimeFigureOut">
              <a:rPr lang="en-US" smtClean="0"/>
              <a:pPr/>
              <a:t>10/7/2014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23AF47-5CCB-4486-8A74-1BF971137132}"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91580C0-EFF9-48FF-83AD-A678AB7E8502}" type="datetimeFigureOut">
              <a:rPr lang="en-US" smtClean="0"/>
              <a:pPr/>
              <a:t>10/7/2014</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6323AF47-5CCB-4486-8A74-1BF971137132}"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91580C0-EFF9-48FF-83AD-A678AB7E8502}" type="datetimeFigureOut">
              <a:rPr lang="en-US" smtClean="0"/>
              <a:pPr/>
              <a:t>10/7/2014</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323AF47-5CCB-4486-8A74-1BF9711371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66">
            <a:alpha val="0"/>
          </a:srgbClr>
        </a:solidFill>
        <a:effectLst/>
      </p:bgPr>
    </p:bg>
    <p:spTree>
      <p:nvGrpSpPr>
        <p:cNvPr id="1" name=""/>
        <p:cNvGrpSpPr/>
        <p:nvPr/>
      </p:nvGrpSpPr>
      <p:grpSpPr>
        <a:xfrm>
          <a:off x="0" y="0"/>
          <a:ext cx="0" cy="0"/>
          <a:chOff x="0" y="0"/>
          <a:chExt cx="0" cy="0"/>
        </a:xfrm>
      </p:grpSpPr>
      <p:sp>
        <p:nvSpPr>
          <p:cNvPr id="5" name="Rounded Rectangle 4"/>
          <p:cNvSpPr/>
          <p:nvPr/>
        </p:nvSpPr>
        <p:spPr>
          <a:xfrm>
            <a:off x="609600" y="457200"/>
            <a:ext cx="8077200" cy="5638800"/>
          </a:xfrm>
          <a:prstGeom prst="roundRect">
            <a:avLst/>
          </a:prstGeom>
          <a:solidFill>
            <a:srgbClr val="47D5F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2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600200" y="685800"/>
            <a:ext cx="6351871" cy="52578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381000"/>
            <a:ext cx="8305800" cy="6172200"/>
          </a:xfrm>
          <a:solidFill>
            <a:srgbClr val="D9F5FF"/>
          </a:solidFill>
        </p:spPr>
        <p:txBody>
          <a:bodyPr/>
          <a:lstStyle/>
          <a:p>
            <a:pPr algn="justLow" rtl="1">
              <a:lnSpc>
                <a:spcPct val="150000"/>
              </a:lnSpc>
            </a:pPr>
            <a:r>
              <a:rPr lang="fa-IR" dirty="0" smtClean="0"/>
              <a:t>دمينگ می گويد : «تنها راه خروج از بحران هايي كه دچارشان هستيم يا در آينده نزدیک دچارشان می شويم دگرگونی مديريت است» . بله دنيا به سرعت در حال تغيير است، تئوری های سنتی مديريت به بايگانی ها سپرده شده است و علم مديريت مانند تمام علوم به سرعت در حال تغيير و پيشرفت است .بنابراین سازمان ها جهت بقاء خود باید مدیریت کیفیت مستمر را جایگزین مدیریت های سنتی نمایند .</a:t>
            </a:r>
          </a:p>
        </p:txBody>
      </p:sp>
      <p:pic>
        <p:nvPicPr>
          <p:cNvPr id="4" name="Picture 3" descr="quality.jpg"/>
          <p:cNvPicPr>
            <a:picLocks noChangeAspect="1"/>
          </p:cNvPicPr>
          <p:nvPr/>
        </p:nvPicPr>
        <p:blipFill>
          <a:blip r:embed="rId2" cstate="print"/>
          <a:stretch>
            <a:fillRect/>
          </a:stretch>
        </p:blipFill>
        <p:spPr>
          <a:xfrm>
            <a:off x="762000" y="3886200"/>
            <a:ext cx="3733800" cy="2288458"/>
          </a:xfrm>
          <a:prstGeom prst="rect">
            <a:avLst/>
          </a:prstGeom>
        </p:spPr>
      </p:pic>
    </p:spTree>
  </p:cSld>
  <p:clrMapOvr>
    <a:masterClrMapping/>
  </p:clrMapOvr>
  <p:transition>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15962"/>
          </a:xfrm>
        </p:spPr>
        <p:txBody>
          <a:bodyPr>
            <a:normAutofit fontScale="90000"/>
          </a:bodyPr>
          <a:lstStyle/>
          <a:p>
            <a:pPr algn="ctr" rtl="1"/>
            <a:r>
              <a:rPr lang="fa-IR" dirty="0" smtClean="0"/>
              <a:t>اصول مدیریت کیفیت</a:t>
            </a:r>
            <a:endParaRPr lang="en-US" dirty="0"/>
          </a:p>
        </p:txBody>
      </p:sp>
      <p:sp>
        <p:nvSpPr>
          <p:cNvPr id="3" name="Content Placeholder 2"/>
          <p:cNvSpPr>
            <a:spLocks noGrp="1"/>
          </p:cNvSpPr>
          <p:nvPr>
            <p:ph sz="quarter" idx="1"/>
          </p:nvPr>
        </p:nvSpPr>
        <p:spPr>
          <a:xfrm>
            <a:off x="304800" y="1143000"/>
            <a:ext cx="8610600" cy="5105400"/>
          </a:xfrm>
          <a:blipFill>
            <a:blip r:embed="rId2" cstate="print"/>
            <a:tile tx="0" ty="0" sx="100000" sy="100000" flip="none" algn="tl"/>
          </a:blipFill>
        </p:spPr>
        <p:txBody>
          <a:bodyPr>
            <a:normAutofit lnSpcReduction="10000"/>
          </a:bodyPr>
          <a:lstStyle/>
          <a:p>
            <a:pPr algn="justLow" rtl="1"/>
            <a:r>
              <a:rPr lang="ar-SA" b="1" dirty="0" smtClean="0"/>
              <a:t>اصل اول: تمركز بر مشتری</a:t>
            </a:r>
            <a:r>
              <a:rPr lang="en-US" b="1" dirty="0" smtClean="0"/>
              <a:t>                                                          </a:t>
            </a:r>
            <a:r>
              <a:rPr lang="ar-SA" b="1" dirty="0" smtClean="0"/>
              <a:t> </a:t>
            </a:r>
            <a:r>
              <a:rPr lang="en-US" b="1" dirty="0" smtClean="0"/>
              <a:t>Customer Focus) </a:t>
            </a:r>
            <a:r>
              <a:rPr lang="fa-IR" b="1" dirty="0" smtClean="0"/>
              <a:t>)</a:t>
            </a:r>
            <a:endParaRPr lang="en-US" dirty="0" smtClean="0"/>
          </a:p>
          <a:p>
            <a:pPr algn="justLow" rtl="1">
              <a:lnSpc>
                <a:spcPct val="150000"/>
              </a:lnSpc>
              <a:buNone/>
            </a:pPr>
            <a:r>
              <a:rPr lang="fa-IR" dirty="0" smtClean="0"/>
              <a:t>     </a:t>
            </a:r>
            <a:r>
              <a:rPr lang="ar-SA" dirty="0" smtClean="0"/>
              <a:t>هر سازمانی به مشتریان خود وابسته است و باید نیازهای حال و آینده آنان را درك نماید و نیازمندی های مشتریان خود را برآورده نماید. علاوه بر این سازمان ها باید برای عبور از انتظارات مشتریان خود برنامه ریزی و تلاش نمایند.</a:t>
            </a:r>
            <a:endParaRPr lang="fa-IR" dirty="0" smtClean="0"/>
          </a:p>
          <a:p>
            <a:pPr algn="justLow" rtl="1">
              <a:lnSpc>
                <a:spcPct val="150000"/>
              </a:lnSpc>
              <a:buNone/>
            </a:pPr>
            <a:r>
              <a:rPr lang="fa-IR" dirty="0" smtClean="0"/>
              <a:t>     </a:t>
            </a:r>
            <a:r>
              <a:rPr lang="ar-SA" dirty="0" smtClean="0"/>
              <a:t>تمركز بر مشتری و درك نیازهای حال و آینده او باعث پاسخگویی منعطف و سریع سازمان به فرصت های بازار و در نتیجه افزایش سود سهام و سهم بازار برای سازمان خواهد شد.</a:t>
            </a:r>
            <a:endParaRPr lang="fa-IR" dirty="0" smtClean="0"/>
          </a:p>
          <a:p>
            <a:pPr algn="justLow" rtl="1">
              <a:buNone/>
            </a:pPr>
            <a:endParaRPr lang="ar-SA" dirty="0" smtClean="0"/>
          </a:p>
          <a:p>
            <a:pPr algn="r" rtl="1">
              <a:buNone/>
            </a:pPr>
            <a:endParaRPr lang="en-US" dirty="0"/>
          </a:p>
        </p:txBody>
      </p:sp>
    </p:spTree>
  </p:cSld>
  <p:clrMapOvr>
    <a:masterClrMapping/>
  </p:clrMapOvr>
  <p:transition>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838200"/>
            <a:ext cx="8305800" cy="5562600"/>
          </a:xfrm>
          <a:blipFill>
            <a:blip r:embed="rId2" cstate="print"/>
            <a:tile tx="0" ty="0" sx="100000" sy="100000" flip="none" algn="tl"/>
          </a:blipFill>
        </p:spPr>
        <p:txBody>
          <a:bodyPr/>
          <a:lstStyle/>
          <a:p>
            <a:pPr algn="r" rtl="1"/>
            <a:r>
              <a:rPr lang="ar-SA" b="1" dirty="0" smtClean="0"/>
              <a:t>اصل دوم: رهبری در مدیریت</a:t>
            </a:r>
            <a:r>
              <a:rPr lang="en-US" b="1" dirty="0" smtClean="0"/>
              <a:t>                                              </a:t>
            </a:r>
            <a:r>
              <a:rPr lang="ar-SA" b="1" dirty="0" smtClean="0"/>
              <a:t> (</a:t>
            </a:r>
            <a:r>
              <a:rPr lang="en-US" b="1" dirty="0" smtClean="0"/>
              <a:t>Leadership</a:t>
            </a:r>
            <a:r>
              <a:rPr lang="fa-IR" b="1" dirty="0" smtClean="0"/>
              <a:t>)</a:t>
            </a:r>
          </a:p>
          <a:p>
            <a:pPr algn="justLow" rtl="1">
              <a:lnSpc>
                <a:spcPct val="200000"/>
              </a:lnSpc>
              <a:buNone/>
            </a:pPr>
            <a:r>
              <a:rPr lang="fa-IR" dirty="0" smtClean="0"/>
              <a:t>     </a:t>
            </a:r>
            <a:r>
              <a:rPr lang="ar-SA" dirty="0" smtClean="0"/>
              <a:t>مدیریت سازمان با منش رهبری باعث می گردد كاركنان مقاصد و اهداف سازمانی را درك نموده و برای دستیابی به آنها از انگیزه كافی برخوردار شوند. علاوه بر این با بكاربستن منش رهبری فعالیت های سازمان ارزیابی شده و در مسیری یكسان، منظم گردیده و استقرار می یابد و در نتیجه فقدان ارتباط بین سطوح مختلف سازمان به حداقل خود خواهد رسید.</a:t>
            </a:r>
            <a:endParaRPr lang="fa-IR" b="1" dirty="0" smtClean="0"/>
          </a:p>
          <a:p>
            <a:pPr algn="r" rtl="1">
              <a:buNone/>
            </a:pPr>
            <a:r>
              <a:rPr lang="fa-IR" b="1" dirty="0" smtClean="0"/>
              <a:t>    </a:t>
            </a:r>
            <a:endParaRPr lang="en-US" dirty="0"/>
          </a:p>
        </p:txBody>
      </p: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762000"/>
            <a:ext cx="8229600" cy="5562600"/>
          </a:xfrm>
          <a:blipFill>
            <a:blip r:embed="rId2" cstate="print"/>
            <a:tile tx="0" ty="0" sx="100000" sy="100000" flip="none" algn="tl"/>
          </a:blipFill>
        </p:spPr>
        <p:txBody>
          <a:bodyPr>
            <a:normAutofit/>
          </a:bodyPr>
          <a:lstStyle/>
          <a:p>
            <a:pPr algn="justLow" rtl="1"/>
            <a:r>
              <a:rPr lang="ar-SA" b="1" dirty="0" smtClean="0"/>
              <a:t>اصل سوم: مشاركت كاركنان</a:t>
            </a:r>
            <a:r>
              <a:rPr lang="en-US" b="1" dirty="0" smtClean="0"/>
              <a:t>                                              Involvement of people) </a:t>
            </a:r>
            <a:r>
              <a:rPr lang="fa-IR" b="1" dirty="0" smtClean="0"/>
              <a:t>)</a:t>
            </a:r>
            <a:endParaRPr lang="en-US" dirty="0" smtClean="0"/>
          </a:p>
          <a:p>
            <a:pPr algn="justLow" rtl="1">
              <a:lnSpc>
                <a:spcPct val="150000"/>
              </a:lnSpc>
              <a:buNone/>
            </a:pPr>
            <a:r>
              <a:rPr lang="fa-IR" dirty="0" smtClean="0"/>
              <a:t>     </a:t>
            </a:r>
            <a:r>
              <a:rPr lang="ar-SA" dirty="0" smtClean="0"/>
              <a:t>كاركنان جوهره سازمان بوده و مشاركت آنها باعث خواهد گردید تا توانایی هایشان مزیت سازمان محسوب گردد. ایجاد انگیزه،‌ تعهد و مشاركت كاركنان نسبت به سازمان، نوآوری و خلاقیت در پیشبرد اهداف سازمان را به ارمغان خواهد آورد. </a:t>
            </a:r>
          </a:p>
          <a:p>
            <a:pPr algn="justLow" rtl="1">
              <a:lnSpc>
                <a:spcPct val="150000"/>
              </a:lnSpc>
              <a:buNone/>
            </a:pPr>
            <a:r>
              <a:rPr lang="fa-IR" dirty="0" smtClean="0"/>
              <a:t>      </a:t>
            </a:r>
            <a:r>
              <a:rPr lang="ar-SA" dirty="0" smtClean="0"/>
              <a:t>ایجاد مسوولیت پاسخگویی كاركنان در رابطه با عملكردشان و همچنین ایجاد اشتیاق در مشاركت و همكاری ایشان زمینه ساز بهبود مستمر در سازمان خواهد بود.</a:t>
            </a:r>
          </a:p>
          <a:p>
            <a:pPr algn="r" rtl="1"/>
            <a:endParaRPr lang="en-US" dirty="0"/>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8229600" cy="5715000"/>
          </a:xfrm>
          <a:blipFill>
            <a:blip r:embed="rId2" cstate="print"/>
            <a:tile tx="0" ty="0" sx="100000" sy="100000" flip="none" algn="tl"/>
          </a:blipFill>
        </p:spPr>
        <p:txBody>
          <a:bodyPr>
            <a:normAutofit fontScale="92500" lnSpcReduction="20000"/>
          </a:bodyPr>
          <a:lstStyle/>
          <a:p>
            <a:pPr algn="r" rtl="1">
              <a:lnSpc>
                <a:spcPct val="200000"/>
              </a:lnSpc>
            </a:pPr>
            <a:r>
              <a:rPr lang="ar-SA" sz="2800" b="1" dirty="0" smtClean="0"/>
              <a:t>اصل چهارم: رویكرد فرایندی</a:t>
            </a:r>
            <a:r>
              <a:rPr lang="en-US" sz="2800" b="1" dirty="0" smtClean="0"/>
              <a:t>                                                            Process approach) </a:t>
            </a:r>
            <a:r>
              <a:rPr lang="fa-IR" sz="2800" b="1" dirty="0" smtClean="0"/>
              <a:t>)</a:t>
            </a:r>
            <a:endParaRPr lang="en-US" sz="2800" dirty="0" smtClean="0"/>
          </a:p>
          <a:p>
            <a:pPr algn="justLow" rtl="1">
              <a:lnSpc>
                <a:spcPct val="200000"/>
              </a:lnSpc>
              <a:buNone/>
            </a:pPr>
            <a:r>
              <a:rPr lang="fa-IR" dirty="0" smtClean="0"/>
              <a:t>     </a:t>
            </a:r>
            <a:r>
              <a:rPr lang="ar-SA" dirty="0" smtClean="0"/>
              <a:t>نتایج مورد نظر در سازمان هنگامی كه فعالیت ها و منابع مرتبط به صورت فرایندی مدیریت می شوند،‌ با اثربخشی بیشتر حاصل می گردند. رویكرد فرایندی باعث هزینه كمتر و چرخه زمانی كوتاهتر در استفاده از منابع بوده و نتایج بهبود یافته،‌ سازگار و قابل پیش بینی را برای سازمان به ارمغان خواهد آورد. همچنین رویكرد فرایندی بر فرصت های بهبود متمركز خواهد گردید و آنها را اولویت بندی می نماید.</a:t>
            </a:r>
          </a:p>
          <a:p>
            <a:pPr algn="r" rtl="1"/>
            <a:endParaRPr lang="en-US" dirty="0"/>
          </a:p>
        </p:txBody>
      </p:sp>
    </p:spTree>
  </p:cSld>
  <p:clrMapOvr>
    <a:masterClrMapping/>
  </p:clrMapOvr>
  <p:transition>
    <p:strips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533400"/>
            <a:ext cx="8458200" cy="5486400"/>
          </a:xfrm>
          <a:blipFill>
            <a:blip r:embed="rId2" cstate="print"/>
            <a:tile tx="0" ty="0" sx="100000" sy="100000" flip="none" algn="tl"/>
          </a:blipFill>
        </p:spPr>
        <p:txBody>
          <a:bodyPr>
            <a:normAutofit/>
          </a:bodyPr>
          <a:lstStyle/>
          <a:p>
            <a:pPr algn="r" rtl="1"/>
            <a:endParaRPr lang="ar-SA" dirty="0" smtClean="0"/>
          </a:p>
          <a:p>
            <a:pPr algn="justLow" rtl="1">
              <a:lnSpc>
                <a:spcPct val="150000"/>
              </a:lnSpc>
            </a:pPr>
            <a:r>
              <a:rPr lang="ar-SA" b="1" dirty="0" smtClean="0"/>
              <a:t>اصل پنجم: رویكرد سیستمی به مدیریت</a:t>
            </a:r>
            <a:r>
              <a:rPr lang="en-US" b="1" dirty="0" smtClean="0"/>
              <a:t>                                                  </a:t>
            </a:r>
            <a:r>
              <a:rPr lang="ar-SA" b="1" dirty="0" smtClean="0"/>
              <a:t> </a:t>
            </a:r>
            <a:r>
              <a:rPr lang="en-US" b="1" dirty="0" smtClean="0"/>
              <a:t>System approach to management) </a:t>
            </a:r>
            <a:r>
              <a:rPr lang="fa-IR" b="1" dirty="0" smtClean="0"/>
              <a:t>)</a:t>
            </a:r>
            <a:endParaRPr lang="en-US" dirty="0" smtClean="0"/>
          </a:p>
          <a:p>
            <a:pPr algn="justLow" rtl="1">
              <a:lnSpc>
                <a:spcPct val="150000"/>
              </a:lnSpc>
              <a:buNone/>
            </a:pPr>
            <a:r>
              <a:rPr lang="fa-IR" dirty="0" smtClean="0"/>
              <a:t>     </a:t>
            </a:r>
            <a:r>
              <a:rPr lang="ar-SA" dirty="0" smtClean="0"/>
              <a:t>شناسایی،‌ درك و مدیریت فرایند های مرتبط به هم بعنوان یك سیستم، كارآیی و اثربخشی سازمان را در دستیابی به اهداف خود بهبود می بخشد. </a:t>
            </a:r>
          </a:p>
          <a:p>
            <a:pPr algn="justLow" rtl="1">
              <a:lnSpc>
                <a:spcPct val="150000"/>
              </a:lnSpc>
              <a:buNone/>
            </a:pPr>
            <a:r>
              <a:rPr lang="fa-IR" dirty="0" smtClean="0"/>
              <a:t>     </a:t>
            </a:r>
            <a:r>
              <a:rPr lang="ar-SA" dirty="0" smtClean="0"/>
              <a:t>مدیریت سیستمی با یكپارچه و مرتب نمودن فرایندها بعنوان بهترین روش دستیابی به نتایج مورد نظر، سازمان را از قابلیت تمركز تلاش بر روی فرایندهای كلیدی برخوردار می سازد و در ذینفعان سازمان اعتماد سازی به سازگاری، كارآمدی و اثربخشی سازمان را ایجاد نموده و توسعه می بخشد.</a:t>
            </a:r>
          </a:p>
          <a:p>
            <a:pPr algn="r" rtl="1"/>
            <a:endParaRPr lang="en-US" dirty="0"/>
          </a:p>
        </p:txBody>
      </p:sp>
    </p:spTree>
  </p:cSld>
  <p:clrMapOvr>
    <a:masterClrMapping/>
  </p:clrMapOvr>
  <p:transition>
    <p:blind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838200"/>
            <a:ext cx="8305800" cy="5410200"/>
          </a:xfrm>
          <a:blipFill>
            <a:blip r:embed="rId2" cstate="print"/>
            <a:tile tx="0" ty="0" sx="100000" sy="100000" flip="none" algn="tl"/>
          </a:blipFill>
        </p:spPr>
        <p:txBody>
          <a:bodyPr/>
          <a:lstStyle/>
          <a:p>
            <a:pPr algn="r" rtl="1"/>
            <a:r>
              <a:rPr lang="ar-SA" b="1" dirty="0" smtClean="0"/>
              <a:t>اصل ششم: بهبود مستمر</a:t>
            </a:r>
            <a:r>
              <a:rPr lang="en-US" b="1" dirty="0" smtClean="0"/>
              <a:t>                                                       </a:t>
            </a:r>
            <a:r>
              <a:rPr lang="ar-SA" b="1" dirty="0" smtClean="0"/>
              <a:t> </a:t>
            </a:r>
            <a:r>
              <a:rPr lang="en-US" b="1" dirty="0" smtClean="0"/>
              <a:t>Continual improvement) </a:t>
            </a:r>
            <a:r>
              <a:rPr lang="fa-IR" b="1" dirty="0" smtClean="0"/>
              <a:t>)</a:t>
            </a:r>
            <a:endParaRPr lang="en-US" dirty="0" smtClean="0"/>
          </a:p>
          <a:p>
            <a:pPr algn="justLow" rtl="1">
              <a:lnSpc>
                <a:spcPct val="150000"/>
              </a:lnSpc>
              <a:buNone/>
            </a:pPr>
            <a:r>
              <a:rPr lang="fa-IR" dirty="0" smtClean="0"/>
              <a:t>     </a:t>
            </a:r>
            <a:r>
              <a:rPr lang="ar-SA" dirty="0" smtClean="0"/>
              <a:t>بهبود مستمر عملكرد سراسری سازمان باید یك هدف پایدار برای آن سازمان باشد. در این حالت قابلیت سازمانی بهبود یافته، مزیت عملكردی هر سازمان خواهد گردید و همترازی فعالیت های بهبود در تمامی سطوح سازمان به منظور تصمیم گیری راهبردی ایجاد خواهد گردید و در نهایت با اصل قراردادن بهبود مستمر در سازمان انعطاف برای واكنش در برابر فرصت ها پدید خواهد آمد.</a:t>
            </a:r>
          </a:p>
          <a:p>
            <a:pPr algn="r"/>
            <a:endParaRPr lang="en-US" dirty="0"/>
          </a:p>
        </p:txBody>
      </p:sp>
    </p:spTree>
  </p:cSld>
  <p:clrMapOvr>
    <a:masterClrMapping/>
  </p:clrMapOvr>
  <p:transition>
    <p:comb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914400"/>
            <a:ext cx="8458200" cy="4572000"/>
          </a:xfrm>
          <a:blipFill>
            <a:blip r:embed="rId2" cstate="print"/>
            <a:tile tx="0" ty="0" sx="100000" sy="100000" flip="none" algn="tl"/>
          </a:blipFill>
        </p:spPr>
        <p:txBody>
          <a:bodyPr>
            <a:normAutofit fontScale="85000" lnSpcReduction="10000"/>
          </a:bodyPr>
          <a:lstStyle/>
          <a:p>
            <a:pPr algn="r" rtl="1">
              <a:lnSpc>
                <a:spcPct val="200000"/>
              </a:lnSpc>
            </a:pPr>
            <a:r>
              <a:rPr lang="ar-SA" sz="3100" b="1" dirty="0" smtClean="0"/>
              <a:t>اصل هفتم: تصمیم گیری بر مبنای واقعیت ها</a:t>
            </a:r>
            <a:r>
              <a:rPr lang="en-US" sz="3100" b="1" dirty="0" smtClean="0"/>
              <a:t>                                          </a:t>
            </a:r>
            <a:r>
              <a:rPr lang="ar-SA" sz="3100" b="1" dirty="0" smtClean="0"/>
              <a:t> </a:t>
            </a:r>
            <a:r>
              <a:rPr lang="en-US" sz="3100" b="1" dirty="0" smtClean="0"/>
              <a:t>Factual approach to decision making) </a:t>
            </a:r>
            <a:r>
              <a:rPr lang="fa-IR" sz="3100" b="1" dirty="0" smtClean="0"/>
              <a:t>)</a:t>
            </a:r>
            <a:endParaRPr lang="en-US" sz="3100" b="1" dirty="0" smtClean="0"/>
          </a:p>
          <a:p>
            <a:pPr algn="justLow" rtl="1">
              <a:lnSpc>
                <a:spcPct val="200000"/>
              </a:lnSpc>
              <a:buNone/>
            </a:pPr>
            <a:r>
              <a:rPr lang="fa-IR" dirty="0" smtClean="0"/>
              <a:t>     </a:t>
            </a:r>
            <a:r>
              <a:rPr lang="ar-SA" dirty="0" smtClean="0"/>
              <a:t>در هر سازمان تصمیمات موثر بر مبنای تجزیه و تحلیل داده ها و و تولید اطلاعات میسر است. تصمیمات آگاهانه، افزایش توانایی برای اثبات اثربخشی تصمیمات گذشته بر مبنای مراجع و سوابق واقعی و همچنین افزایش توانایی برای بازنگری، به چالش كشیدن و تغییر عقاید و تصمیمات از جمله مزایای بكارگیری اصل تصمیم گیری بر مبنای واقعیت ها است. </a:t>
            </a:r>
          </a:p>
          <a:p>
            <a:pPr algn="r"/>
            <a:endParaRPr lang="en-US" dirty="0"/>
          </a:p>
        </p:txBody>
      </p:sp>
    </p:spTree>
  </p:cSld>
  <p:clrMapOvr>
    <a:masterClrMapping/>
  </p:clrMapOvr>
  <p:transition>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762000"/>
            <a:ext cx="8382000" cy="5486400"/>
          </a:xfrm>
          <a:blipFill>
            <a:blip r:embed="rId2" cstate="print"/>
            <a:tile tx="0" ty="0" sx="100000" sy="100000" flip="none" algn="tl"/>
          </a:blipFill>
        </p:spPr>
        <p:txBody>
          <a:bodyPr/>
          <a:lstStyle/>
          <a:p>
            <a:pPr algn="justLow" rtl="1">
              <a:lnSpc>
                <a:spcPct val="150000"/>
              </a:lnSpc>
            </a:pPr>
            <a:r>
              <a:rPr lang="ar-SA" b="1" dirty="0" smtClean="0"/>
              <a:t>اصل هشتم: ارتباط سودمند و دوطرفه با تامین كنندگان </a:t>
            </a:r>
            <a:endParaRPr lang="fa-IR" b="1" dirty="0" smtClean="0"/>
          </a:p>
          <a:p>
            <a:pPr algn="justLow" rtl="1">
              <a:lnSpc>
                <a:spcPct val="150000"/>
              </a:lnSpc>
              <a:buNone/>
            </a:pPr>
            <a:r>
              <a:rPr lang="en-US" b="1" dirty="0" smtClean="0"/>
              <a:t>Mutually beneficial supplier relationships ) </a:t>
            </a:r>
            <a:r>
              <a:rPr lang="fa-IR" b="1" dirty="0" smtClean="0"/>
              <a:t>)</a:t>
            </a:r>
            <a:endParaRPr lang="en-US" dirty="0" smtClean="0"/>
          </a:p>
          <a:p>
            <a:pPr algn="justLow" rtl="1">
              <a:lnSpc>
                <a:spcPct val="150000"/>
              </a:lnSpc>
              <a:buNone/>
            </a:pPr>
            <a:r>
              <a:rPr lang="fa-IR" dirty="0" smtClean="0"/>
              <a:t>     </a:t>
            </a:r>
            <a:r>
              <a:rPr lang="ar-SA" dirty="0" smtClean="0"/>
              <a:t>سازمان و تامین كنندگان آن به یكدیگر وابسته هستند و رابطه سودمند و دو طرفه، توانایی هر دو را برای ایجاد ارزش افزایش می دهد. افزایش توانایی ایجاد ارزش برای هر دو طرف در نتیجه انعطاف و سرعت در پاسخگویی به تغییرات نیازها و انتظارت مشتریان ایجاد می گردد و باعث بهینه نمودن هزینه ها و منابع خواهد گردید.</a:t>
            </a:r>
          </a:p>
          <a:p>
            <a:endParaRPr lang="en-US" dirty="0"/>
          </a:p>
        </p:txBody>
      </p:sp>
    </p:spTree>
  </p:cSld>
  <p:clrMapOvr>
    <a:masterClrMapping/>
  </p:clrMapOvr>
  <p:transition>
    <p:check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792162"/>
          </a:xfrm>
        </p:spPr>
        <p:txBody>
          <a:bodyPr>
            <a:normAutofit/>
          </a:bodyPr>
          <a:lstStyle/>
          <a:p>
            <a:pPr algn="ctr"/>
            <a:r>
              <a:rPr lang="fa-IR" dirty="0" smtClean="0"/>
              <a:t>پی آمد های کیفیت ضعیف</a:t>
            </a:r>
            <a:endParaRPr lang="en-US" dirty="0"/>
          </a:p>
        </p:txBody>
      </p:sp>
      <p:sp>
        <p:nvSpPr>
          <p:cNvPr id="3" name="Content Placeholder 2"/>
          <p:cNvSpPr>
            <a:spLocks noGrp="1"/>
          </p:cNvSpPr>
          <p:nvPr>
            <p:ph sz="quarter" idx="1"/>
          </p:nvPr>
        </p:nvSpPr>
        <p:spPr>
          <a:xfrm>
            <a:off x="381000" y="1219200"/>
            <a:ext cx="8534400" cy="5029200"/>
          </a:xfrm>
          <a:solidFill>
            <a:srgbClr val="FFC000"/>
          </a:solidFill>
        </p:spPr>
        <p:txBody>
          <a:bodyPr>
            <a:normAutofit lnSpcReduction="10000"/>
          </a:bodyPr>
          <a:lstStyle/>
          <a:p>
            <a:pPr algn="justLow" rtl="1"/>
            <a:r>
              <a:rPr lang="fa-IR" dirty="0" smtClean="0"/>
              <a:t>کیفیت مجانی است وقتی کیفیتی وجود نداشته باشد برای ما هزینه ایجاد می شود. موارد زیر نتایج مطالعات انجام شده در ایالات متحده آمریکا است:</a:t>
            </a:r>
          </a:p>
          <a:p>
            <a:pPr algn="r" rtl="1"/>
            <a:r>
              <a:rPr lang="fa-IR" b="1" dirty="0" smtClean="0"/>
              <a:t>1-</a:t>
            </a:r>
            <a:r>
              <a:rPr lang="fa-IR" dirty="0" smtClean="0"/>
              <a:t> کیفیت ضعیف هزینه ای به میزان 20 درصد هزینه ملی را شامل می شود.</a:t>
            </a:r>
          </a:p>
          <a:p>
            <a:pPr algn="justLow" rtl="1"/>
            <a:r>
              <a:rPr lang="fa-IR" b="1" dirty="0" smtClean="0"/>
              <a:t>2-</a:t>
            </a:r>
            <a:r>
              <a:rPr lang="fa-IR" dirty="0" smtClean="0"/>
              <a:t> یک کارخانه نمونه در ایالات متحده آمریکا 20تا25 درصدبودجه عملیاتی خود را صرف پیداکردن وتصحیح اشتباهات می کند.</a:t>
            </a:r>
          </a:p>
          <a:p>
            <a:pPr algn="justLow" rtl="1"/>
            <a:r>
              <a:rPr lang="fa-IR" b="1" dirty="0" smtClean="0"/>
              <a:t>3-</a:t>
            </a:r>
            <a:r>
              <a:rPr lang="fa-IR" dirty="0" smtClean="0"/>
              <a:t> به ازای هر یک نفر که شکایت و نارضایتی خود را به دیگران منتقل می کند حدود 25تا30 نفر وجود دارند که به سوی رقبای شما کشیده شده و شکایت خواهند کرد.</a:t>
            </a:r>
          </a:p>
          <a:p>
            <a:pPr algn="justLow" rtl="1"/>
            <a:r>
              <a:rPr lang="fa-IR" b="1" dirty="0" smtClean="0"/>
              <a:t>4-</a:t>
            </a:r>
            <a:r>
              <a:rPr lang="fa-IR" dirty="0" smtClean="0"/>
              <a:t> هر مشتری ناراضی ماجرای خود را نهایتا برای 10 نفرتعریف می کند درحالیکه یک مشتری راضی موضوع رضایت خود را فقط به 5نفرخواهد گفت.</a:t>
            </a:r>
            <a:endParaRPr lang="en-US" dirty="0"/>
          </a:p>
        </p:txBody>
      </p:sp>
    </p:spTree>
  </p:cSld>
  <p:clrMapOvr>
    <a:masterClrMapping/>
  </p:clrMapOvr>
  <p:transition>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کیفیت چیست؟</a:t>
            </a:r>
            <a:endParaRPr lang="en-US" dirty="0"/>
          </a:p>
        </p:txBody>
      </p:sp>
      <p:sp>
        <p:nvSpPr>
          <p:cNvPr id="4" name="TextBox 3"/>
          <p:cNvSpPr txBox="1"/>
          <p:nvPr/>
        </p:nvSpPr>
        <p:spPr>
          <a:xfrm>
            <a:off x="1905000" y="4114800"/>
            <a:ext cx="5334000" cy="861774"/>
          </a:xfrm>
          <a:prstGeom prst="rect">
            <a:avLst/>
          </a:prstGeom>
          <a:noFill/>
        </p:spPr>
        <p:txBody>
          <a:bodyPr wrap="square" rtlCol="0">
            <a:spAutoFit/>
          </a:bodyPr>
          <a:lstStyle/>
          <a:p>
            <a:pPr algn="ctr"/>
            <a:r>
              <a:rPr lang="fa-IR" sz="2600" dirty="0" smtClean="0"/>
              <a:t>گرد آوری و تنظیم:مسعود خشتی</a:t>
            </a:r>
          </a:p>
          <a:p>
            <a:pPr algn="ctr"/>
            <a:r>
              <a:rPr lang="fa-IR" sz="2400" dirty="0" smtClean="0"/>
              <a:t>مدیر خدمات پرستاری مرکز آموزشی و درمانی سینا</a:t>
            </a:r>
            <a:endParaRPr lang="en-US" sz="2400" dirty="0"/>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81000" y="381000"/>
            <a:ext cx="8534400" cy="6096000"/>
          </a:xfrm>
          <a:solidFill>
            <a:srgbClr val="D9F5FF"/>
          </a:solidFill>
        </p:spPr>
        <p:txBody>
          <a:bodyPr>
            <a:normAutofit/>
          </a:bodyPr>
          <a:lstStyle/>
          <a:p>
            <a:pPr algn="justLow" rtl="1"/>
            <a:r>
              <a:rPr lang="fa-IR" b="1" dirty="0" smtClean="0"/>
              <a:t>5-</a:t>
            </a:r>
            <a:r>
              <a:rPr lang="fa-IR" dirty="0" smtClean="0"/>
              <a:t>  80 درصد مشتریان محصولات خراب را برای تعویض یا پس گرفتن پول عودت خواهند داد.</a:t>
            </a:r>
          </a:p>
          <a:p>
            <a:pPr algn="justLow" rtl="1"/>
            <a:r>
              <a:rPr lang="fa-IR" b="1" dirty="0" smtClean="0"/>
              <a:t>6-</a:t>
            </a:r>
            <a:r>
              <a:rPr lang="fa-IR" dirty="0" smtClean="0"/>
              <a:t>  56 درصد مشتریان از مغازه ای که جنس خراب خریده اند مجددا خرید نخواهند کرد.</a:t>
            </a:r>
          </a:p>
          <a:p>
            <a:pPr algn="justLow" rtl="1"/>
            <a:r>
              <a:rPr lang="fa-IR" b="1" dirty="0" smtClean="0"/>
              <a:t>7-</a:t>
            </a:r>
            <a:r>
              <a:rPr lang="fa-IR" dirty="0" smtClean="0"/>
              <a:t> 49 درصد مشتریان به دیگران خواهند گفت که جنس معیوب را از کدام فروشگاه خریده اند.</a:t>
            </a:r>
          </a:p>
          <a:p>
            <a:pPr algn="justLow" rtl="1"/>
            <a:r>
              <a:rPr lang="fa-IR" b="1" dirty="0" smtClean="0"/>
              <a:t>8- </a:t>
            </a:r>
            <a:r>
              <a:rPr lang="fa-IR" dirty="0" smtClean="0"/>
              <a:t>77 درصد مشتریان یک رستوران،یک فروشگاه و یا مرکز خدمات در صورتیکه خدمات ضعیف ببینند مجددا باز نخواهند گشت.</a:t>
            </a:r>
          </a:p>
          <a:p>
            <a:pPr algn="r" rtl="1"/>
            <a:r>
              <a:rPr lang="fa-IR" b="1" dirty="0" smtClean="0"/>
              <a:t>9-</a:t>
            </a:r>
            <a:r>
              <a:rPr lang="fa-IR" dirty="0" smtClean="0"/>
              <a:t> 54 درصد مشتریان بـه دیگـران توصـیه خواهـند کرد به شـرکتی که از آن خدمات ضعیف گرفته اند نروند. </a:t>
            </a:r>
          </a:p>
          <a:p>
            <a:pPr algn="justLow" rtl="1"/>
            <a:r>
              <a:rPr lang="fa-IR" b="1" dirty="0" smtClean="0"/>
              <a:t>10-</a:t>
            </a:r>
            <a:r>
              <a:rPr lang="fa-IR" dirty="0" smtClean="0"/>
              <a:t> 25 درصد از مشتریانی که سرویس ضعیف دریافت می کنند به علت اینکه احساس می کنند شکایت کردن دردسرو زحمت دارد هیچ کاری نخواهند کرد(اینها مشتریانی هستند که بدون اینکه علت را بدانیم از دست خواهیم داد).</a:t>
            </a:r>
            <a:endParaRPr lang="en-US" dirty="0"/>
          </a:p>
        </p:txBody>
      </p:sp>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63562"/>
          </a:xfrm>
        </p:spPr>
        <p:txBody>
          <a:bodyPr>
            <a:normAutofit fontScale="90000"/>
          </a:bodyPr>
          <a:lstStyle/>
          <a:p>
            <a:pPr algn="ctr"/>
            <a:r>
              <a:rPr lang="fa-IR" dirty="0" smtClean="0"/>
              <a:t>نتیجه</a:t>
            </a:r>
            <a:endParaRPr lang="en-US" dirty="0"/>
          </a:p>
        </p:txBody>
      </p:sp>
      <p:sp>
        <p:nvSpPr>
          <p:cNvPr id="3" name="Content Placeholder 2"/>
          <p:cNvSpPr>
            <a:spLocks noGrp="1"/>
          </p:cNvSpPr>
          <p:nvPr>
            <p:ph sz="quarter" idx="1"/>
          </p:nvPr>
        </p:nvSpPr>
        <p:spPr>
          <a:xfrm>
            <a:off x="304800" y="990600"/>
            <a:ext cx="8610600" cy="5486400"/>
          </a:xfrm>
          <a:solidFill>
            <a:srgbClr val="BAE18F"/>
          </a:solidFill>
        </p:spPr>
        <p:txBody>
          <a:bodyPr>
            <a:normAutofit fontScale="92500"/>
          </a:bodyPr>
          <a:lstStyle/>
          <a:p>
            <a:pPr algn="justLow" rtl="1">
              <a:lnSpc>
                <a:spcPct val="150000"/>
              </a:lnSpc>
            </a:pPr>
            <a:r>
              <a:rPr lang="fa-IR" b="1" dirty="0" smtClean="0"/>
              <a:t>الف: </a:t>
            </a:r>
            <a:r>
              <a:rPr lang="fa-IR" dirty="0" smtClean="0"/>
              <a:t>زماني‌ كه‌ فرآيندها برای ‌توليد محصول‌ يا ارايه‌ خدمت‌ عمل ‌می كنند، دوباره‌ كاری‌، كار هاي‌ اضافي‌، كارهای‌ موازی اتفاق‌ افتاده‌ و اتلاف‌ منابع‌ نيز وجود دارد با </a:t>
            </a:r>
            <a:r>
              <a:rPr lang="fa-IR" u="sng" dirty="0" smtClean="0">
                <a:solidFill>
                  <a:srgbClr val="FF0000"/>
                </a:solidFill>
              </a:rPr>
              <a:t>انجام‌ صحيح‌ امور می ‌توان‌ دوباره‌ كاری‌، موازی ‌كاری‌ و اتلاف‌ منابع‌ را به‌ حداقل‌ رساند.</a:t>
            </a:r>
          </a:p>
          <a:p>
            <a:pPr algn="justLow" rtl="1">
              <a:lnSpc>
                <a:spcPct val="150000"/>
              </a:lnSpc>
            </a:pPr>
            <a:r>
              <a:rPr lang="fa-IR" b="1" dirty="0" smtClean="0"/>
              <a:t>ب: </a:t>
            </a:r>
            <a:r>
              <a:rPr lang="fa-IR" dirty="0" smtClean="0"/>
              <a:t>كيفيت‌ زماني‌ قابل‌ دستيابی‌ است‌ كه‌ </a:t>
            </a:r>
            <a:r>
              <a:rPr lang="fa-IR" u="sng" dirty="0" smtClean="0">
                <a:solidFill>
                  <a:srgbClr val="FF0000"/>
                </a:solidFill>
              </a:rPr>
              <a:t>فرآيندها و فعاليت های‌ سازمان‌ به‌ طور مستمر با نيازها و انتظارات‌ مشتری های ‌سازمان‌ </a:t>
            </a:r>
            <a:r>
              <a:rPr lang="fa-IR" dirty="0" smtClean="0"/>
              <a:t>طراحی‌ شود و به‌ اجرا درآيد.</a:t>
            </a:r>
          </a:p>
          <a:p>
            <a:pPr algn="justLow" rtl="1">
              <a:lnSpc>
                <a:spcPct val="150000"/>
              </a:lnSpc>
            </a:pPr>
            <a:r>
              <a:rPr lang="fa-IR" b="1" dirty="0" smtClean="0"/>
              <a:t>ج: </a:t>
            </a:r>
            <a:r>
              <a:rPr lang="fa-IR" dirty="0" smtClean="0"/>
              <a:t>بررسی ‌ها و پژوهش ‌های‌ كاربردی‌ مي ‌توانند اطلاعات ‌ارزشمندی درباره‌ نيازها و انتظارات ‌مشتری ها ارايه‌ كنند تا بتوان‌ با بازكردن ‌مسير گفتگو نيازهای‌ آنان‌ را شناخت ‌و به‌ انتظارات‌ منطقی‌ آن ها پاسخ‌ گفت‌. </a:t>
            </a:r>
            <a:endParaRPr lang="en-US" dirty="0"/>
          </a:p>
        </p:txBody>
      </p:sp>
    </p:spTree>
  </p:cSld>
  <p:clrMapOvr>
    <a:masterClrMapping/>
  </p:clrMapOvr>
  <p:transition>
    <p:plus/>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685800"/>
            <a:ext cx="8382000" cy="5486400"/>
          </a:xfrm>
          <a:solidFill>
            <a:srgbClr val="BAE18F"/>
          </a:solidFill>
        </p:spPr>
        <p:txBody>
          <a:bodyPr/>
          <a:lstStyle/>
          <a:p>
            <a:pPr algn="justLow" rtl="1"/>
            <a:r>
              <a:rPr lang="fa-IR" b="1" dirty="0" smtClean="0"/>
              <a:t>د: </a:t>
            </a:r>
            <a:r>
              <a:rPr lang="fa-IR" dirty="0" smtClean="0"/>
              <a:t>برای جلب‌ اعتماد و رضايت‌ مشتری‌ های‌ خارجی‌ نياز به ‌انگيزه‌ و درگير شدن‌ مشتری های‌ داخلی ‌يا كاركنان‌ است‌.</a:t>
            </a:r>
          </a:p>
          <a:p>
            <a:pPr algn="justLow" rtl="1"/>
            <a:r>
              <a:rPr lang="fa-IR" b="1" dirty="0" smtClean="0"/>
              <a:t>هـ: </a:t>
            </a:r>
            <a:r>
              <a:rPr lang="fa-IR" dirty="0" smtClean="0"/>
              <a:t>پاسخ گويی ‌به‌ نيازها و انتظارات‌ مشتری های داخلی ‌بايد در راستای‌ نيازها و انتظارات ‌مشتری های‌ </a:t>
            </a:r>
            <a:r>
              <a:rPr lang="fa-IR" dirty="0" smtClean="0"/>
              <a:t>خارج</a:t>
            </a:r>
            <a:r>
              <a:rPr lang="fa-IR" dirty="0" smtClean="0"/>
              <a:t>ی</a:t>
            </a:r>
            <a:r>
              <a:rPr lang="fa-IR" dirty="0" smtClean="0"/>
              <a:t> </a:t>
            </a:r>
            <a:r>
              <a:rPr lang="fa-IR" dirty="0" smtClean="0"/>
              <a:t>باشد.</a:t>
            </a:r>
          </a:p>
          <a:p>
            <a:pPr algn="justLow" rtl="1"/>
            <a:r>
              <a:rPr lang="fa-IR" b="1" dirty="0" smtClean="0"/>
              <a:t>مثال: </a:t>
            </a:r>
            <a:r>
              <a:rPr lang="fa-IR" dirty="0" smtClean="0"/>
              <a:t>بيمار به‌ عنوان‌ مهم ترين‌ مشتری‌ خارجی</a:t>
            </a:r>
            <a:r>
              <a:rPr lang="en-US" dirty="0" smtClean="0"/>
              <a:t> </a:t>
            </a:r>
            <a:r>
              <a:rPr lang="fa-IR" dirty="0" smtClean="0"/>
              <a:t>(مشتری‌ نهايی‌) در نظام‌ ارايه‌ خدمات ‌بهداشتی - درمانی‌ دارای انتظارات‌ مشخصی‌ است‌ كه‌ می ‌بايد اين‌ نيازها و انتظارات‌ به‌ طور مستمر توسط ارايه كنندگان‌ خدمات‌ شناخته‌، در مورد آن ها تحقيق‌ شود و با به‌ كاربردن‌ روش هايی‌ به‌ آن‌ نيازها و انتظارات‌ پاسخ‌ داده‌ شود؛ علاوه‌ بر اين‌، ديگر مشتری ها(برای‌ مثال‌ كاركنان‌ و مشتری های‌ خارج‌ سازمان‌ مثل‌ خانواده‌ بيمار، ملاقات ‌كنندگان‌، خريداران‌ خدمات‌ مثل‌ سازمان‌ های‌ بيمه‌ و...) نبايد به ‌فراموشی‌ سپرده‌ شوند. </a:t>
            </a:r>
          </a:p>
          <a:p>
            <a:pPr algn="justLow" rtl="1"/>
            <a:endParaRPr lang="en-US" dirty="0"/>
          </a:p>
        </p:txBody>
      </p:sp>
    </p:spTree>
  </p:cSld>
  <p:clrMapOvr>
    <a:masterClrMapping/>
  </p:clrMapOvr>
  <p:transition>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AG0601.jpg"/>
          <p:cNvPicPr>
            <a:picLocks noChangeAspect="1"/>
          </p:cNvPicPr>
          <p:nvPr/>
        </p:nvPicPr>
        <p:blipFill>
          <a:blip r:embed="rId2" cstate="print"/>
          <a:stretch>
            <a:fillRect/>
          </a:stretch>
        </p:blipFill>
        <p:spPr>
          <a:xfrm>
            <a:off x="990600" y="1219200"/>
            <a:ext cx="8382000" cy="42672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7" name="TextBox 6"/>
          <p:cNvSpPr txBox="1"/>
          <p:nvPr/>
        </p:nvSpPr>
        <p:spPr>
          <a:xfrm>
            <a:off x="914400" y="4648200"/>
            <a:ext cx="5486400" cy="1092607"/>
          </a:xfrm>
          <a:prstGeom prst="rect">
            <a:avLst/>
          </a:prstGeom>
          <a:noFill/>
        </p:spPr>
        <p:txBody>
          <a:bodyPr wrap="square" rtlCol="0">
            <a:spAutoFit/>
          </a:bodyPr>
          <a:lstStyle/>
          <a:p>
            <a:r>
              <a:rPr lang="fa-IR" sz="6500" dirty="0" smtClean="0">
                <a:solidFill>
                  <a:schemeClr val="bg1"/>
                </a:solidFill>
              </a:rPr>
              <a:t>با آرزوی موفقیت</a:t>
            </a:r>
            <a:endParaRPr lang="en-US" sz="6500" dirty="0">
              <a:solidFill>
                <a:schemeClr val="bg1"/>
              </a:solidFill>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15962"/>
          </a:xfrm>
        </p:spPr>
        <p:txBody>
          <a:bodyPr>
            <a:normAutofit fontScale="90000"/>
          </a:bodyPr>
          <a:lstStyle/>
          <a:p>
            <a:pPr algn="ctr"/>
            <a:r>
              <a:rPr lang="fa-IR" dirty="0" smtClean="0"/>
              <a:t>کیفیت چیست؟</a:t>
            </a:r>
            <a:endParaRPr lang="en-US" dirty="0"/>
          </a:p>
        </p:txBody>
      </p:sp>
      <p:sp>
        <p:nvSpPr>
          <p:cNvPr id="3" name="Content Placeholder 2"/>
          <p:cNvSpPr>
            <a:spLocks noGrp="1"/>
          </p:cNvSpPr>
          <p:nvPr>
            <p:ph sz="quarter" idx="1"/>
          </p:nvPr>
        </p:nvSpPr>
        <p:spPr>
          <a:xfrm>
            <a:off x="228600" y="1066800"/>
            <a:ext cx="8686800" cy="5334000"/>
          </a:xfrm>
          <a:blipFill>
            <a:blip r:embed="rId2" cstate="print"/>
            <a:tile tx="0" ty="0" sx="100000" sy="100000" flip="none" algn="tl"/>
          </a:blipFill>
        </p:spPr>
        <p:txBody>
          <a:bodyPr>
            <a:normAutofit/>
          </a:bodyPr>
          <a:lstStyle/>
          <a:p>
            <a:pPr algn="justLow" rtl="1">
              <a:lnSpc>
                <a:spcPct val="150000"/>
              </a:lnSpc>
              <a:buFont typeface="Arial" pitchFamily="34" charset="0"/>
              <a:buChar char="•"/>
            </a:pPr>
            <a:r>
              <a:rPr lang="fa-IR" dirty="0" smtClean="0"/>
              <a:t>مفهوم كيفيت در عين سهل بودن و قابل فهم بودن، پيچيده به نظر مي رسد. همه ادعا مي كنند كه آن را مي شناسند. در محاوره روزانه بارها از آن استفاده می كنند و اگر به آن نمي رسند تقصير را به گردن فرد ديگري مي اندازند. وقتی اين كلمه را به زبان مي آوريم برداشت هايمان از آن چيست؟ </a:t>
            </a:r>
            <a:r>
              <a:rPr lang="fa-IR" u="sng" dirty="0" smtClean="0">
                <a:solidFill>
                  <a:srgbClr val="FF0000"/>
                </a:solidFill>
              </a:rPr>
              <a:t>به موقع بودن خدمات، بی نقص بودن، رضايت مشتری، تطابق با استانداردها، قابليت اعتماد، به وجد آمدن مشتری و از همه مهم تر به وجد آمدن ازكار خود، </a:t>
            </a:r>
            <a:r>
              <a:rPr lang="fa-IR" dirty="0" smtClean="0"/>
              <a:t>همه حالت های مختلف و  وجهی از وجوه كيفيت است .</a:t>
            </a:r>
          </a:p>
          <a:p>
            <a:pPr algn="justLow" rtl="1">
              <a:buNone/>
            </a:pPr>
            <a:endParaRPr lang="fa-IR" dirty="0" smtClean="0"/>
          </a:p>
          <a:p>
            <a:pPr algn="r" rtl="1">
              <a:buFont typeface="Arial" pitchFamily="34" charset="0"/>
              <a:buChar char="•"/>
            </a:pPr>
            <a:endParaRPr lang="en-US"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15962"/>
          </a:xfrm>
        </p:spPr>
        <p:txBody>
          <a:bodyPr>
            <a:normAutofit fontScale="90000"/>
          </a:bodyPr>
          <a:lstStyle/>
          <a:p>
            <a:pPr algn="ctr" rtl="1"/>
            <a:r>
              <a:rPr lang="fa-IR" dirty="0" smtClean="0"/>
              <a:t>تاریخچه</a:t>
            </a:r>
            <a:endParaRPr lang="en-US" dirty="0"/>
          </a:p>
        </p:txBody>
      </p:sp>
      <p:sp>
        <p:nvSpPr>
          <p:cNvPr id="3" name="Content Placeholder 2"/>
          <p:cNvSpPr>
            <a:spLocks noGrp="1"/>
          </p:cNvSpPr>
          <p:nvPr>
            <p:ph sz="quarter" idx="1"/>
          </p:nvPr>
        </p:nvSpPr>
        <p:spPr>
          <a:xfrm>
            <a:off x="304800" y="990600"/>
            <a:ext cx="8382000" cy="5410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txBody>
          <a:bodyPr/>
          <a:lstStyle/>
          <a:p>
            <a:pPr algn="justLow" rtl="1"/>
            <a:r>
              <a:rPr lang="fa-IR" b="1" dirty="0" smtClean="0"/>
              <a:t>الف:</a:t>
            </a:r>
            <a:r>
              <a:rPr lang="fa-IR" dirty="0" smtClean="0"/>
              <a:t>هزاران سال قبل از میلاد در مصر باستان ((کتاب مرگ)) وجود داشت،که اولین بار سیستم کیفیت را روی زمین بنیان نهاد.آماده سازی اجساد،مقبره های فراعنه و سالم ماندن مومیایی ها اثربخشی این سیستم را در تضمین کیفیت موثر می دانست.</a:t>
            </a:r>
          </a:p>
          <a:p>
            <a:pPr algn="justLow" rtl="1"/>
            <a:r>
              <a:rPr lang="fa-IR" b="1" dirty="0" smtClean="0"/>
              <a:t>ب:</a:t>
            </a:r>
            <a:r>
              <a:rPr lang="fa-IR" dirty="0" smtClean="0"/>
              <a:t>سه هزار سال پیش بابلی ها از واحد های استاندارد برای توزین و اندازه گیری کالا به صورت توافقی استفاده می کردند.</a:t>
            </a:r>
          </a:p>
          <a:p>
            <a:pPr algn="justLow" rtl="1"/>
            <a:r>
              <a:rPr lang="fa-IR" b="1" dirty="0" smtClean="0"/>
              <a:t>ج:</a:t>
            </a:r>
            <a:r>
              <a:rPr lang="fa-IR" dirty="0" smtClean="0"/>
              <a:t>در قرن یازدهم م. حک کردن عیار بر روی محصولات نقره و طلا کیفیت فلزات گرانبها را برای مشتری معلوم می کرد.در انگلستان نیز اصنافی که کالا های مرغوب تولید نمی کردند تنبیه می شدند (بازرسی کیفیت کالا).</a:t>
            </a:r>
          </a:p>
          <a:p>
            <a:pPr algn="justLow" rtl="1"/>
            <a:r>
              <a:rPr lang="fa-IR" b="1" dirty="0" smtClean="0"/>
              <a:t>د:</a:t>
            </a:r>
            <a:r>
              <a:rPr lang="fa-IR" dirty="0" smtClean="0"/>
              <a:t>در قرون وسطا کیفیت محصولات بستگی شدیدی به مهارت صنعت گران داشت</a:t>
            </a:r>
            <a:endParaRPr lang="en-US"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381000"/>
            <a:ext cx="8686800" cy="60960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txBody>
          <a:bodyPr/>
          <a:lstStyle/>
          <a:p>
            <a:pPr algn="justLow" rtl="1"/>
            <a:r>
              <a:rPr lang="fa-IR" b="1" dirty="0" smtClean="0"/>
              <a:t>هـ:</a:t>
            </a:r>
            <a:r>
              <a:rPr lang="fa-IR" dirty="0" smtClean="0"/>
              <a:t>در انقلاب صنعتی،صنعتگران با کمک ابزار و ماشین آلات مختلف به کیفیت مورد نظر خود می رسیدند و کارخانجات تاسیس می شدند که شامل مدیران،سرپرستان،سرکارگران و کارگران بود که زنجیروار به هم مرتبط بودند.</a:t>
            </a:r>
          </a:p>
          <a:p>
            <a:pPr algn="justLow" rtl="1"/>
            <a:r>
              <a:rPr lang="fa-IR" b="1" dirty="0" smtClean="0"/>
              <a:t>و:</a:t>
            </a:r>
            <a:r>
              <a:rPr lang="fa-IR" dirty="0" smtClean="0"/>
              <a:t>در جنگ جهانی اول و دوم،سیستم کنترل کیفیت جنگ،کارخانجات را مجبور می کرد طبق درخواست ها و استانداردهای ارتش محصولات خود را تهیه و آماده سازند.</a:t>
            </a:r>
          </a:p>
          <a:p>
            <a:pPr algn="r" rtl="1"/>
            <a:endParaRPr lang="en-US" dirty="0"/>
          </a:p>
        </p:txBody>
      </p:sp>
      <p:pic>
        <p:nvPicPr>
          <p:cNvPr id="4" name="Picture 3" descr="IMAG0117.jpg"/>
          <p:cNvPicPr>
            <a:picLocks noChangeAspect="1"/>
          </p:cNvPicPr>
          <p:nvPr/>
        </p:nvPicPr>
        <p:blipFill>
          <a:blip r:embed="rId2" cstate="print"/>
          <a:stretch>
            <a:fillRect/>
          </a:stretch>
        </p:blipFill>
        <p:spPr>
          <a:xfrm>
            <a:off x="2743200" y="3200400"/>
            <a:ext cx="3490420" cy="3079327"/>
          </a:xfrm>
          <a:prstGeom prst="rect">
            <a:avLst/>
          </a:prstGeom>
        </p:spPr>
      </p:pic>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1295400"/>
            <a:ext cx="8686800" cy="5029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txBody>
          <a:bodyPr>
            <a:normAutofit lnSpcReduction="10000"/>
          </a:bodyPr>
          <a:lstStyle/>
          <a:p>
            <a:pPr algn="justLow" rtl="1">
              <a:lnSpc>
                <a:spcPct val="150000"/>
              </a:lnSpc>
              <a:buFont typeface="Arial" pitchFamily="34" charset="0"/>
              <a:buChar char="•"/>
            </a:pPr>
            <a:r>
              <a:rPr lang="fa-IR" b="1" dirty="0" smtClean="0"/>
              <a:t>الف:</a:t>
            </a:r>
            <a:r>
              <a:rPr lang="fa-IR" dirty="0" smtClean="0"/>
              <a:t>کیفیت یعنی نظارت بر فرایند ساخت و تولید محصول که قابل دسترسی،راحتی حمل و نقل،مصرف کم انرژی،سهولت آموزش،به کارگیری محصول،تعمیر و نگهداری و بازیافت محصول باشد.</a:t>
            </a:r>
          </a:p>
          <a:p>
            <a:pPr algn="justLow" rtl="1">
              <a:lnSpc>
                <a:spcPct val="150000"/>
              </a:lnSpc>
              <a:buFont typeface="Arial" pitchFamily="34" charset="0"/>
              <a:buChar char="•"/>
            </a:pPr>
            <a:r>
              <a:rPr lang="fa-IR" b="1" dirty="0" smtClean="0"/>
              <a:t>ب:</a:t>
            </a:r>
            <a:r>
              <a:rPr lang="fa-IR" dirty="0" smtClean="0"/>
              <a:t>کیفیت یعنی آنچیزی که ارزش محصول را در نزد مشتری بالا ببرد (پاسخ به نیازها و انتظارات مشتری).</a:t>
            </a:r>
          </a:p>
          <a:p>
            <a:pPr algn="justLow" rtl="1">
              <a:lnSpc>
                <a:spcPct val="150000"/>
              </a:lnSpc>
              <a:buFont typeface="Arial" pitchFamily="34" charset="0"/>
              <a:buChar char="•"/>
            </a:pPr>
            <a:r>
              <a:rPr lang="fa-IR" b="1" dirty="0" smtClean="0"/>
              <a:t>ج:</a:t>
            </a:r>
            <a:r>
              <a:rPr lang="fa-IR" dirty="0" smtClean="0"/>
              <a:t>کیفیت به معنای دستیابی به استانداردهای از پیش تعیین شده است.</a:t>
            </a:r>
          </a:p>
          <a:p>
            <a:pPr algn="justLow" rtl="1">
              <a:lnSpc>
                <a:spcPct val="150000"/>
              </a:lnSpc>
              <a:buFont typeface="Arial" pitchFamily="34" charset="0"/>
              <a:buChar char="•"/>
            </a:pPr>
            <a:r>
              <a:rPr lang="fa-IR" b="1" dirty="0" smtClean="0"/>
              <a:t>د:</a:t>
            </a:r>
            <a:r>
              <a:rPr lang="fa-IR" dirty="0" smtClean="0"/>
              <a:t>کیفیت یعنی کار درست را بار اول صحیح انجام دادن و بارهای بعدی بهتر از بار اول انجام دادن.</a:t>
            </a:r>
            <a:endParaRPr lang="en-US" dirty="0"/>
          </a:p>
        </p:txBody>
      </p:sp>
      <p:sp>
        <p:nvSpPr>
          <p:cNvPr id="4" name="Title 1"/>
          <p:cNvSpPr>
            <a:spLocks noGrp="1"/>
          </p:cNvSpPr>
          <p:nvPr>
            <p:ph type="title"/>
          </p:nvPr>
        </p:nvSpPr>
        <p:spPr>
          <a:xfrm>
            <a:off x="914400" y="274638"/>
            <a:ext cx="7772400" cy="868362"/>
          </a:xfrm>
        </p:spPr>
        <p:txBody>
          <a:bodyPr/>
          <a:lstStyle/>
          <a:p>
            <a:pPr algn="r" rtl="1"/>
            <a:r>
              <a:rPr lang="fa-IR" b="1" dirty="0" smtClean="0"/>
              <a:t>تعاریف</a:t>
            </a:r>
            <a:endParaRPr lang="en-US" b="1" dirty="0"/>
          </a:p>
        </p:txBody>
      </p:sp>
    </p:spTree>
  </p:cSld>
  <p:clrMapOvr>
    <a:masterClrMapping/>
  </p:clrMapOvr>
  <p:transition>
    <p:wheel spokes="2"/>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6934200" cy="792162"/>
          </a:xfrm>
        </p:spPr>
        <p:txBody>
          <a:bodyPr/>
          <a:lstStyle/>
          <a:p>
            <a:pPr algn="r"/>
            <a:r>
              <a:rPr lang="fa-IR" dirty="0" smtClean="0"/>
              <a:t>کیفیت از دیدگاه های گوناگون</a:t>
            </a:r>
            <a:endParaRPr lang="en-US" dirty="0"/>
          </a:p>
        </p:txBody>
      </p:sp>
      <p:sp>
        <p:nvSpPr>
          <p:cNvPr id="3" name="Content Placeholder 2"/>
          <p:cNvSpPr>
            <a:spLocks noGrp="1"/>
          </p:cNvSpPr>
          <p:nvPr>
            <p:ph sz="quarter" idx="1"/>
          </p:nvPr>
        </p:nvSpPr>
        <p:spPr>
          <a:xfrm>
            <a:off x="457200" y="1447800"/>
            <a:ext cx="8305800" cy="4572000"/>
          </a:xfrm>
          <a:solidFill>
            <a:srgbClr val="FFCCCC"/>
          </a:solidFill>
          <a:effectLst>
            <a:outerShdw blurRad="50800" dist="50800" dir="5400000" algn="ctr" rotWithShape="0">
              <a:schemeClr val="bg1"/>
            </a:outerShdw>
          </a:effectLst>
        </p:spPr>
        <p:txBody>
          <a:bodyPr/>
          <a:lstStyle/>
          <a:p>
            <a:pPr algn="r" rtl="1">
              <a:buFont typeface="Arial" pitchFamily="34" charset="0"/>
              <a:buChar char="•"/>
            </a:pPr>
            <a:r>
              <a:rPr lang="ar-SA" dirty="0" smtClean="0"/>
              <a:t>کیفیت یعنی مطابقت با مشخصات و نیازمندی ها</a:t>
            </a:r>
            <a:endParaRPr lang="fa-IR" dirty="0" smtClean="0"/>
          </a:p>
          <a:p>
            <a:pPr algn="r" rtl="1">
              <a:buFont typeface="Arial" pitchFamily="34" charset="0"/>
              <a:buChar char="•"/>
            </a:pPr>
            <a:r>
              <a:rPr lang="ar-SA" dirty="0" smtClean="0"/>
              <a:t>کیفیت یعنی رضایت مشتری</a:t>
            </a:r>
            <a:endParaRPr lang="fa-IR" dirty="0" smtClean="0"/>
          </a:p>
          <a:p>
            <a:pPr algn="r" rtl="1">
              <a:buFont typeface="Arial" pitchFamily="34" charset="0"/>
              <a:buChar char="•"/>
            </a:pPr>
            <a:r>
              <a:rPr lang="ar-SA" dirty="0" smtClean="0"/>
              <a:t>کیفیت یعنی به وجدآوردن مشتری</a:t>
            </a:r>
            <a:endParaRPr lang="fa-IR" dirty="0" smtClean="0"/>
          </a:p>
          <a:p>
            <a:pPr algn="r" rtl="1">
              <a:buFont typeface="Arial" pitchFamily="34" charset="0"/>
              <a:buChar char="•"/>
            </a:pPr>
            <a:r>
              <a:rPr lang="ar-SA" dirty="0" smtClean="0"/>
              <a:t>کیفیت یعنی م</a:t>
            </a:r>
            <a:r>
              <a:rPr lang="fa-IR" dirty="0" smtClean="0"/>
              <a:t>ت</a:t>
            </a:r>
            <a:r>
              <a:rPr lang="ar-SA" dirty="0" smtClean="0"/>
              <a:t>ناسب بودن </a:t>
            </a:r>
            <a:r>
              <a:rPr lang="fa-IR" dirty="0" smtClean="0"/>
              <a:t>با اهداف مورد نظر مان</a:t>
            </a:r>
          </a:p>
          <a:p>
            <a:pPr algn="r" rtl="1">
              <a:buFont typeface="Arial" pitchFamily="34" charset="0"/>
              <a:buChar char="•"/>
            </a:pPr>
            <a:r>
              <a:rPr lang="ar-SA" dirty="0" smtClean="0"/>
              <a:t>کیفیت یعنی مشتری برگردد اما محصول برنگردد</a:t>
            </a:r>
            <a:endParaRPr lang="fa-IR" dirty="0" smtClean="0"/>
          </a:p>
          <a:p>
            <a:pPr algn="r" rtl="1">
              <a:buFont typeface="Arial" pitchFamily="34" charset="0"/>
              <a:buChar char="•"/>
            </a:pPr>
            <a:r>
              <a:rPr lang="ar-SA" dirty="0" smtClean="0"/>
              <a:t>کیفیت یعنی قابلیت نگهداری و تعمیر</a:t>
            </a:r>
            <a:endParaRPr lang="fa-IR" dirty="0" smtClean="0"/>
          </a:p>
          <a:p>
            <a:pPr algn="r" rtl="1">
              <a:buFont typeface="Arial" pitchFamily="34" charset="0"/>
              <a:buChar char="•"/>
            </a:pPr>
            <a:r>
              <a:rPr lang="ar-SA" dirty="0" smtClean="0"/>
              <a:t>کیفیت یعنی قابلیت اعتماد و دوام محصول</a:t>
            </a:r>
            <a:endParaRPr lang="fa-IR" dirty="0" smtClean="0"/>
          </a:p>
          <a:p>
            <a:pPr algn="r" rtl="1">
              <a:buFont typeface="Arial" pitchFamily="34" charset="0"/>
              <a:buChar char="•"/>
            </a:pPr>
            <a:r>
              <a:rPr lang="ar-SA" dirty="0" smtClean="0"/>
              <a:t>کیفیت یعنی </a:t>
            </a:r>
            <a:r>
              <a:rPr lang="fa-IR" dirty="0" smtClean="0"/>
              <a:t>انجام</a:t>
            </a:r>
            <a:r>
              <a:rPr lang="ar-SA" dirty="0" smtClean="0"/>
              <a:t> به موقع</a:t>
            </a:r>
            <a:r>
              <a:rPr lang="fa-IR" dirty="0" smtClean="0"/>
              <a:t> کار</a:t>
            </a:r>
          </a:p>
          <a:p>
            <a:pPr algn="r" rtl="1">
              <a:buFont typeface="Arial" pitchFamily="34" charset="0"/>
              <a:buChar char="•"/>
            </a:pPr>
            <a:r>
              <a:rPr lang="ar-SA" dirty="0" smtClean="0"/>
              <a:t>کیفیت یعنی بی نقص بودن</a:t>
            </a:r>
            <a:endParaRPr lang="en-US" dirty="0"/>
          </a:p>
        </p:txBody>
      </p:sp>
    </p:spTree>
  </p:cSld>
  <p:clrMapOvr>
    <a:masterClrMapping/>
  </p:clrMapOvr>
  <p:transition>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762000"/>
          </a:xfrm>
        </p:spPr>
        <p:txBody>
          <a:bodyPr>
            <a:normAutofit/>
          </a:bodyPr>
          <a:lstStyle/>
          <a:p>
            <a:pPr algn="ctr" rtl="1"/>
            <a:r>
              <a:rPr lang="fa-IR" dirty="0" smtClean="0"/>
              <a:t>پنج ویژگی در کیفیت</a:t>
            </a:r>
            <a:endParaRPr lang="en-US" dirty="0"/>
          </a:p>
        </p:txBody>
      </p:sp>
      <p:sp>
        <p:nvSpPr>
          <p:cNvPr id="3" name="Content Placeholder 2"/>
          <p:cNvSpPr>
            <a:spLocks noGrp="1"/>
          </p:cNvSpPr>
          <p:nvPr>
            <p:ph sz="quarter" idx="1"/>
          </p:nvPr>
        </p:nvSpPr>
        <p:spPr>
          <a:xfrm>
            <a:off x="304800" y="1219200"/>
            <a:ext cx="8610600" cy="5334000"/>
          </a:xfrm>
          <a:blipFill>
            <a:blip r:embed="rId2" cstate="print"/>
            <a:tile tx="0" ty="0" sx="100000" sy="100000" flip="none" algn="tl"/>
          </a:blipFill>
        </p:spPr>
        <p:txBody>
          <a:bodyPr>
            <a:normAutofit fontScale="92500" lnSpcReduction="20000"/>
          </a:bodyPr>
          <a:lstStyle/>
          <a:p>
            <a:pPr algn="justLow" rtl="1"/>
            <a:r>
              <a:rPr lang="fa-IR" b="1" dirty="0" smtClean="0"/>
              <a:t>الف:کیفیت توسط مشتری تعریف می شود:</a:t>
            </a:r>
            <a:r>
              <a:rPr lang="fa-IR" dirty="0" smtClean="0"/>
              <a:t/>
            </a:r>
            <a:br>
              <a:rPr lang="fa-IR" dirty="0" smtClean="0"/>
            </a:br>
            <a:r>
              <a:rPr lang="fa-IR" dirty="0" smtClean="0"/>
              <a:t>مهمترین ویژگی کیفیت پیوند آن با مشتری است.کیفیت همان چیزی است که مشتری می گوید.یعنی باید درست همان چیزی که او می خواهد به او داده شود.بنابراین رضایت مشتری بستگی به کیفیت کالا و خدمات ما دارد.ارتباط این دو مفهوم را می توان به شکل زیر نمایش داد:</a:t>
            </a:r>
          </a:p>
          <a:p>
            <a:pPr algn="r" rtl="1"/>
            <a:r>
              <a:rPr lang="fa-IR" sz="2400" dirty="0" smtClean="0"/>
              <a:t>رضایت مشتری → کیفیت خروجی(محصول یا سرویس) + کیفیت ورودی(فرآیند) </a:t>
            </a:r>
          </a:p>
          <a:p>
            <a:pPr algn="justLow" rtl="1"/>
            <a:r>
              <a:rPr lang="fa-IR" sz="2400" b="1" dirty="0" smtClean="0"/>
              <a:t>ب:</a:t>
            </a:r>
            <a:r>
              <a:rPr lang="fa-IR" b="1" dirty="0" smtClean="0"/>
              <a:t> کیفیت باید هم مشتری داخلی وهم مشتری بیرونی را راضی کند:</a:t>
            </a:r>
            <a:r>
              <a:rPr lang="fa-IR" dirty="0" smtClean="0"/>
              <a:t/>
            </a:r>
            <a:br>
              <a:rPr lang="fa-IR" dirty="0" smtClean="0"/>
            </a:br>
            <a:r>
              <a:rPr lang="fa-IR" dirty="0" smtClean="0"/>
              <a:t>ما دو نوع مشتری داریم:داخلی و بیرونی.مشتریان بیرونی کسانی در خارج شرکت هستند که کالا یا خدمات را از ما دریافت می کنند.ومشتریان داخلی همکاران ما هستند که فرآیند بعدی کار ما را انجام میدهند.</a:t>
            </a:r>
          </a:p>
          <a:p>
            <a:pPr algn="justLow" rtl="1"/>
            <a:r>
              <a:rPr lang="fa-IR" b="1" dirty="0" smtClean="0"/>
              <a:t>ج: کیفیت باید در فرآیند کارنیزهمانند محصول و خدمات تواما اعمال شود.</a:t>
            </a:r>
            <a:r>
              <a:rPr lang="fa-IR" dirty="0" smtClean="0"/>
              <a:t/>
            </a:r>
            <a:br>
              <a:rPr lang="fa-IR" dirty="0" smtClean="0"/>
            </a:br>
            <a:r>
              <a:rPr lang="fa-IR" dirty="0" smtClean="0"/>
              <a:t>کیفیت در فرآیند به مواردی اطلاق می شود که ما در انجام کار خود مراعات می کنیم تا نیازمشتریان تامین گردد. کیفیت خدمات به این معنی است که خدماتی که به مشتری می دهیم باید او را خوشحال کند،اطلاعات صحیح و دقیق به او بدهد،خدمات مطابق برنامه او بوده واطمینان بخش باشد،همواره توجه خاص به وی داده شود. </a:t>
            </a:r>
            <a:br>
              <a:rPr lang="fa-IR" dirty="0" smtClean="0"/>
            </a:br>
            <a:endParaRPr lang="en-US" dirty="0"/>
          </a:p>
        </p:txBody>
      </p:sp>
    </p:spTree>
  </p:cSld>
  <p:clrMapOvr>
    <a:masterClrMapping/>
  </p:clrMapOvr>
  <p:transition>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685800"/>
            <a:ext cx="8534400" cy="5562600"/>
          </a:xfrm>
          <a:blipFill>
            <a:blip r:embed="rId2" cstate="print"/>
            <a:tile tx="0" ty="0" sx="100000" sy="100000" flip="none" algn="tl"/>
          </a:blipFill>
        </p:spPr>
        <p:txBody>
          <a:bodyPr/>
          <a:lstStyle/>
          <a:p>
            <a:pPr algn="justLow" rtl="1"/>
            <a:r>
              <a:rPr lang="fa-IR" b="1" dirty="0" smtClean="0"/>
              <a:t>د:کیفیت یعنی انجام کار درست و صحیح در دفعه اول و برای همیشه.</a:t>
            </a:r>
            <a:r>
              <a:rPr lang="fa-IR" dirty="0" smtClean="0"/>
              <a:t/>
            </a:r>
            <a:br>
              <a:rPr lang="fa-IR" dirty="0" smtClean="0"/>
            </a:br>
            <a:r>
              <a:rPr lang="fa-IR" dirty="0" smtClean="0"/>
              <a:t>برای تامین احتیاجات مشتریان داخلی خود و همچنین مشتریان بیرونی ما نیاز به </a:t>
            </a:r>
            <a:r>
              <a:rPr lang="fa-IR" dirty="0" smtClean="0">
                <a:solidFill>
                  <a:srgbClr val="FF0000"/>
                </a:solidFill>
              </a:rPr>
              <a:t>داشتن استاندارد</a:t>
            </a:r>
            <a:r>
              <a:rPr lang="fa-IR" dirty="0" smtClean="0"/>
              <a:t>«صد درصد درست»داریم.وقتی ما درباره دستیابی به هدف«صد در صد درست» صحبت می کنیم منظورمان فکر کردن در مورد پروژه های بزرگ نیست.مهم این است که ما در کارهای کوچکی که انجام می دهیم هدف«صد در صد درست»را رعایت کنیم هر کاری که انجام می دهیم می تواند صد در صد درست باشد هم بار اول و هم در دفعات بعدی.</a:t>
            </a:r>
          </a:p>
          <a:p>
            <a:pPr algn="justLow" rtl="1"/>
            <a:r>
              <a:rPr lang="fa-IR" b="1" dirty="0" smtClean="0"/>
              <a:t>هـ:کیفیت یک طریقه زندگی است.</a:t>
            </a:r>
            <a:r>
              <a:rPr lang="fa-IR" dirty="0" smtClean="0"/>
              <a:t/>
            </a:r>
            <a:br>
              <a:rPr lang="fa-IR" dirty="0" smtClean="0"/>
            </a:br>
            <a:r>
              <a:rPr lang="fa-IR" dirty="0" smtClean="0"/>
              <a:t>کیفیت چیزی نیست که ما فقط در طول یک مسابقه نیل به کیفیت،به آن بپردازیم.کیفیت باید جزئی از فرهنگ کاری یک سازمان باشد.هر یک ازافراد یک سازمان اعم از مدیر،سرپرست،مدیرعامل و کارمندان باید نسبت به آن مسئول باشند و هر روز روی آن کار کنند.</a:t>
            </a:r>
            <a:endParaRPr lang="en-US" dirty="0"/>
          </a:p>
        </p:txBody>
      </p:sp>
    </p:spTree>
  </p:cSld>
  <p:clrMapOvr>
    <a:masterClrMapping/>
  </p:clrMapOvr>
  <p:transition>
    <p:cover dir="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206</TotalTime>
  <Words>1742</Words>
  <Application>Microsoft Office PowerPoint</Application>
  <PresentationFormat>On-screen Show (4:3)</PresentationFormat>
  <Paragraphs>78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Equity</vt:lpstr>
      <vt:lpstr>Slide 1</vt:lpstr>
      <vt:lpstr>کیفیت چیست؟</vt:lpstr>
      <vt:lpstr>کیفیت چیست؟</vt:lpstr>
      <vt:lpstr>تاریخچه</vt:lpstr>
      <vt:lpstr>Slide 5</vt:lpstr>
      <vt:lpstr>تعاریف</vt:lpstr>
      <vt:lpstr>کیفیت از دیدگاه های گوناگون</vt:lpstr>
      <vt:lpstr>پنج ویژگی در کیفیت</vt:lpstr>
      <vt:lpstr>Slide 9</vt:lpstr>
      <vt:lpstr>Slide 10</vt:lpstr>
      <vt:lpstr>اصول مدیریت کیفیت</vt:lpstr>
      <vt:lpstr>Slide 12</vt:lpstr>
      <vt:lpstr>Slide 13</vt:lpstr>
      <vt:lpstr>Slide 14</vt:lpstr>
      <vt:lpstr>Slide 15</vt:lpstr>
      <vt:lpstr>Slide 16</vt:lpstr>
      <vt:lpstr>Slide 17</vt:lpstr>
      <vt:lpstr>Slide 18</vt:lpstr>
      <vt:lpstr>پی آمد های کیفیت ضعیف</vt:lpstr>
      <vt:lpstr>Slide 20</vt:lpstr>
      <vt:lpstr>نتیجه</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کیفیت چیست؟</dc:title>
  <dc:creator>kheshti</dc:creator>
  <cp:lastModifiedBy>kheshti</cp:lastModifiedBy>
  <cp:revision>71</cp:revision>
  <dcterms:created xsi:type="dcterms:W3CDTF">2014-10-05T18:00:49Z</dcterms:created>
  <dcterms:modified xsi:type="dcterms:W3CDTF">2014-10-07T04:43:11Z</dcterms:modified>
</cp:coreProperties>
</file>